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3" r:id="rId8"/>
    <p:sldId id="261" r:id="rId9"/>
    <p:sldId id="264" r:id="rId10"/>
    <p:sldId id="267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61ED85-B893-4CC4-AD5C-A25D67DA9972}" v="2324" dt="2020-04-14T21:19:13.1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59" autoAdjust="0"/>
    <p:restoredTop sz="94660"/>
  </p:normalViewPr>
  <p:slideViewPr>
    <p:cSldViewPr snapToGrid="0">
      <p:cViewPr varScale="1">
        <p:scale>
          <a:sx n="77" d="100"/>
          <a:sy n="77" d="100"/>
        </p:scale>
        <p:origin x="77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44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60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640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64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59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895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71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409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61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75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62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612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17" r:id="rId6"/>
    <p:sldLayoutId id="2147483713" r:id="rId7"/>
    <p:sldLayoutId id="2147483714" r:id="rId8"/>
    <p:sldLayoutId id="2147483715" r:id="rId9"/>
    <p:sldLayoutId id="2147483716" r:id="rId10"/>
    <p:sldLayoutId id="2147483718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owmuchisit.org/billboard-advertising-cos" TargetMode="Externa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4imprint.com/hot/par/193" TargetMode="External"/><Relationship Id="rId12" Type="http://schemas.openxmlformats.org/officeDocument/2006/relationships/hyperlink" Target="https://www.saltlakemailing.com/mailing/types-direct-mail/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www.photocontestinsider.com/polaroid-photography-tips-tricks/" TargetMode="External"/><Relationship Id="rId11" Type="http://schemas.openxmlformats.org/officeDocument/2006/relationships/hyperlink" Target="https://us.polaroid.com/collections/now-3film-bundle" TargetMode="External"/><Relationship Id="rId5" Type="http://schemas.openxmlformats.org/officeDocument/2006/relationships/hyperlink" Target="https://www.costowl.com/b2b/direct-mail-postcards-cost.html" TargetMode="External"/><Relationship Id="rId10" Type="http://schemas.openxmlformats.org/officeDocument/2006/relationships/hyperlink" Target="http://www.mailingjet.com/direct-mail-costs/newsletter-cost" TargetMode="External"/><Relationship Id="rId4" Type="http://schemas.openxmlformats.org/officeDocument/2006/relationships/hyperlink" Target="https://www.bluelinemedia.com/bus-advertising/bus-exterior" TargetMode="External"/><Relationship Id="rId9" Type="http://schemas.openxmlformats.org/officeDocument/2006/relationships/hyperlink" Target="https://www.entrepreneur.com/article/76826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hyperlink" Target="https://www.entrepreneur.com/article/76826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hyperlink" Target="https://www.photocontestinsider.com/polaroid-photography-tips-trick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hyperlink" Target="http://www.mailingjet.com/direct-mail-costs/newsletter-cost" TargetMode="Externa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B695AA2-4B70-477F-AF90-536B720A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CF4BE1-6F9C-4F71-AF7C-26530B2D52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t="21627" b="22123"/>
          <a:stretch/>
        </p:blipFill>
        <p:spPr>
          <a:xfrm>
            <a:off x="20" y="10"/>
            <a:ext cx="12191980" cy="6857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688" y="1696292"/>
            <a:ext cx="10225530" cy="1475013"/>
          </a:xfrm>
        </p:spPr>
        <p:txBody>
          <a:bodyPr>
            <a:noAutofit/>
          </a:bodyPr>
          <a:lstStyle/>
          <a:p>
            <a:r>
              <a:rPr lang="en-US" sz="5400" b="1" u="sng" dirty="0">
                <a:solidFill>
                  <a:schemeClr val="accent5">
                    <a:lumMod val="75000"/>
                  </a:schemeClr>
                </a:solidFill>
              </a:rPr>
              <a:t>Polaroid</a:t>
            </a:r>
            <a:br>
              <a:rPr lang="en-US" sz="5400" b="1" u="sng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5400" b="1" u="sng" dirty="0">
                <a:solidFill>
                  <a:schemeClr val="accent5">
                    <a:lumMod val="75000"/>
                  </a:schemeClr>
                </a:solidFill>
              </a:rPr>
              <a:t>Out-Of-Home, Direct Mail, Promotional Products</a:t>
            </a:r>
            <a:endParaRPr lang="en-US" sz="5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5688" y="3475254"/>
            <a:ext cx="10225530" cy="590321"/>
          </a:xfrm>
        </p:spPr>
        <p:txBody>
          <a:bodyPr>
            <a:noAutofit/>
          </a:bodyPr>
          <a:lstStyle/>
          <a:p>
            <a:r>
              <a:rPr lang="en-US" sz="3200" cap="none" dirty="0">
                <a:solidFill>
                  <a:schemeClr val="accent5">
                    <a:lumMod val="75000"/>
                  </a:schemeClr>
                </a:solidFill>
              </a:rPr>
              <a:t>Abigail Jokela And Carlene Macgregor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5B40A5-3447-C344-AB10-619E76380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782" y="40655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E9F33-D32A-4114-8550-2353B312D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57" y="876483"/>
            <a:ext cx="3031852" cy="1013336"/>
          </a:xfrm>
        </p:spPr>
        <p:txBody>
          <a:bodyPr/>
          <a:lstStyle/>
          <a:p>
            <a:r>
              <a:rPr lang="en-US" dirty="0"/>
              <a:t>Promotional products</a:t>
            </a:r>
          </a:p>
        </p:txBody>
      </p:sp>
      <p:pic>
        <p:nvPicPr>
          <p:cNvPr id="4" name="Picture 5" descr="A person with collar shirt&#10;&#10;Description generated with high confidence">
            <a:extLst>
              <a:ext uri="{FF2B5EF4-FFF2-40B4-BE49-F238E27FC236}">
                <a16:creationId xmlns:a16="http://schemas.microsoft.com/office/drawing/2014/main" id="{B633C01B-CFB4-4A1F-ACFD-E9A9A7B8E8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20906857">
            <a:off x="4484407" y="1378203"/>
            <a:ext cx="3341171" cy="445489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4C9A36-A378-441E-8E0F-A916DA1E3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857" y="2174306"/>
            <a:ext cx="3304315" cy="3948227"/>
          </a:xfrm>
        </p:spPr>
        <p:txBody>
          <a:bodyPr>
            <a:normAutofit fontScale="92500" lnSpcReduction="20000"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What: Apparel​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Why: Clothes are awesome promotional items​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Benefit: T-Shirts are a great way of advertising. Not only are you making money off the purchase of the T-shirt, but you are making money off the "free" advertising people are doing for you every time they wear your shirt​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Cost: $19.50 per (Sweat shirt or T-shirt) per 300 bulk order</a:t>
            </a:r>
          </a:p>
          <a:p>
            <a:r>
              <a:rPr lang="en-US" dirty="0">
                <a:ea typeface="+mn-lt"/>
                <a:cs typeface="+mn-lt"/>
              </a:rPr>
              <a:t>https://www.4imprint.com/hot/par/193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479882-8A96-904E-B03D-16F5CB3A2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1585" y="1293699"/>
            <a:ext cx="677333" cy="677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EB2B4-5DAA-4E4D-96CC-31E0C1A73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9762">
            <a:off x="8237812" y="1383151"/>
            <a:ext cx="3556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6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F172-CFB0-4413-A593-A7F06BD47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91" y="275364"/>
            <a:ext cx="10993549" cy="1475013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AE6EC-1555-4C83-8CBD-6398C2728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227" y="1969038"/>
            <a:ext cx="10993546" cy="4345623"/>
          </a:xfrm>
        </p:spPr>
        <p:txBody>
          <a:bodyPr>
            <a:noAutofit/>
          </a:bodyPr>
          <a:lstStyle/>
          <a:p>
            <a:pPr fontAlgn="base"/>
            <a:r>
              <a:rPr lang="en-US" sz="1200" dirty="0"/>
              <a:t>BUS EXTERIOR ADS. (2020). RETRIEVED APRIL 14, 2020, FROM </a:t>
            </a:r>
            <a:r>
              <a:rPr lang="en-US" sz="1200" u="sng" dirty="0">
                <a:hlinkClick r:id="rId4"/>
              </a:rPr>
              <a:t>HTTPS://WWW.BLUELINEMEDIA.COM/BUS-ADVERTISING/BUS-EXTERIOR</a:t>
            </a:r>
            <a:r>
              <a:rPr lang="en-US" sz="1200" dirty="0"/>
              <a:t>#​</a:t>
            </a:r>
          </a:p>
          <a:p>
            <a:pPr fontAlgn="base"/>
            <a:r>
              <a:rPr lang="en-US" sz="1200" dirty="0"/>
              <a:t>COSTOWL.COM. (2020). RETRIEVED APRIL 14, 2020, FROM </a:t>
            </a:r>
            <a:r>
              <a:rPr lang="en-US" sz="1200" u="sng" dirty="0">
                <a:hlinkClick r:id="rId5"/>
              </a:rPr>
              <a:t>HTTPS://WWW.COSTOWL.COM/B2B/DIRECT-MAIL-POSTCARDS-COST.HTML</a:t>
            </a:r>
            <a:r>
              <a:rPr lang="en-US" sz="1200" dirty="0"/>
              <a:t>​</a:t>
            </a:r>
          </a:p>
          <a:p>
            <a:pPr fontAlgn="base"/>
            <a:r>
              <a:rPr lang="en-US" sz="1200" dirty="0"/>
              <a:t>DONCUS, M. (2017, JANUARY 25). POLAROID PHOTOGRAPHY TIPS AND TRICKS. RETRIEVED APRIL 14, 2020, FROM </a:t>
            </a:r>
            <a:r>
              <a:rPr lang="en-US" sz="1200" u="sng" dirty="0">
                <a:hlinkClick r:id="rId6"/>
              </a:rPr>
              <a:t>HTTPS://WWW.PHOTOCONTESTINSIDER.COM/POLAROID-PHOTOGRAPHY-TIPS-TRICKS/</a:t>
            </a:r>
            <a:r>
              <a:rPr lang="en-US" sz="1200" dirty="0"/>
              <a:t>​</a:t>
            </a:r>
          </a:p>
          <a:p>
            <a:pPr fontAlgn="base"/>
            <a:r>
              <a:rPr lang="en-US" sz="1200" dirty="0"/>
              <a:t>HOTTEST PRODUCTS. (N.D.). RETRIEVED APRIL 14, 2020, FROM </a:t>
            </a:r>
            <a:r>
              <a:rPr lang="en-US" sz="1200" u="sng" dirty="0">
                <a:hlinkClick r:id="rId7"/>
              </a:rPr>
              <a:t>HTTPS://WWW.4IMPRINT.COM/HOT/PAR/193</a:t>
            </a:r>
            <a:r>
              <a:rPr lang="en-US" sz="1200" dirty="0"/>
              <a:t>​</a:t>
            </a:r>
          </a:p>
          <a:p>
            <a:pPr fontAlgn="base"/>
            <a:r>
              <a:rPr lang="en-US" sz="1200" dirty="0"/>
              <a:t>HOW MUCH DOES BILLBOARD ADVERTISING COST? (2018, AUGUST 8). RETRIEVED APRIL 14, 2020, FROM </a:t>
            </a:r>
            <a:r>
              <a:rPr lang="en-US" sz="1200" u="sng" dirty="0">
                <a:hlinkClick r:id="rId8"/>
              </a:rPr>
              <a:t>HTTPS://WWW.HOWMUCHISIT.ORG/BILLBOARD-ADVERTISING-COS</a:t>
            </a:r>
            <a:r>
              <a:rPr lang="en-US" sz="1200" dirty="0"/>
              <a:t>​</a:t>
            </a:r>
          </a:p>
          <a:p>
            <a:pPr fontAlgn="base"/>
            <a:r>
              <a:rPr lang="en-US" sz="1200" dirty="0"/>
              <a:t>KOBLISKI, K. J. (2005, MARCH 18). THE ADVANTAGES OF TRANSIT ADVERTISING. RETRIEVED APRIL 14, 2020, FROM </a:t>
            </a:r>
            <a:r>
              <a:rPr lang="en-US" sz="1200" u="sng" dirty="0">
                <a:hlinkClick r:id="rId9"/>
              </a:rPr>
              <a:t>HTTPS://WWW.ENTREPRENEUR.COM/ARTICLE/76826</a:t>
            </a:r>
            <a:r>
              <a:rPr lang="en-US" sz="1200" dirty="0"/>
              <a:t>​</a:t>
            </a:r>
          </a:p>
          <a:p>
            <a:pPr fontAlgn="base"/>
            <a:r>
              <a:rPr lang="en-US" sz="1200" dirty="0"/>
              <a:t>NEWSLETTER COST: PRICING INFORMATION FOR SENDING NEWSLETTERS. (2020). RETRIEVED APRIL 14, 2020, FROM </a:t>
            </a:r>
            <a:r>
              <a:rPr lang="en-US" sz="1200" u="sng" dirty="0">
                <a:hlinkClick r:id="rId10"/>
              </a:rPr>
              <a:t>HTTP://WWW.MAILINGJET.COM/DIRECT-MAIL-COSTS/NEWSLETTER-COST</a:t>
            </a:r>
            <a:r>
              <a:rPr lang="en-US" sz="1200" dirty="0"/>
              <a:t>​</a:t>
            </a:r>
          </a:p>
          <a:p>
            <a:pPr fontAlgn="base"/>
            <a:r>
              <a:rPr lang="en-US" sz="1200" dirty="0"/>
              <a:t>POLAROID NOW INSTANT CAMERA WITH FILM – POLAROID US. (N.D.). RETRIEVED APRIL 14, 2020, FROM </a:t>
            </a:r>
            <a:r>
              <a:rPr lang="en-US" sz="1200" u="sng" dirty="0">
                <a:hlinkClick r:id="rId11"/>
              </a:rPr>
              <a:t>HTTPS://US.POLAROID.COM/COLLECTIONS/NOW-3FILM-BUNDLE</a:t>
            </a:r>
            <a:r>
              <a:rPr lang="en-US" sz="1200" dirty="0"/>
              <a:t>​</a:t>
            </a:r>
          </a:p>
          <a:p>
            <a:pPr fontAlgn="base"/>
            <a:r>
              <a:rPr lang="en-US" sz="1200" dirty="0"/>
              <a:t>TYPES OF DIRECT MAIL. (N.D.). RETRIEVED APRIL 14, 2020, FROM </a:t>
            </a:r>
            <a:r>
              <a:rPr lang="en-US" sz="1200" u="sng" dirty="0">
                <a:hlinkClick r:id="rId12"/>
              </a:rPr>
              <a:t>HTTPS://WWW.SALTLAKEMAILING.COM/MAILING/TYPES-DIRECT-MAIL/</a:t>
            </a:r>
            <a:endParaRPr lang="en-US" sz="12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34D494-5DED-FA48-8BB5-946F41D24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92074" y="1097693"/>
            <a:ext cx="652684" cy="65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0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31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Rectangle 33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Rectangle 35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Rectangle 37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60" name="Rectangle 39">
            <a:extLst>
              <a:ext uri="{FF2B5EF4-FFF2-40B4-BE49-F238E27FC236}">
                <a16:creationId xmlns:a16="http://schemas.microsoft.com/office/drawing/2014/main" id="{39171204-6A50-40E1-B631-84CEDFC93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41">
            <a:extLst>
              <a:ext uri="{FF2B5EF4-FFF2-40B4-BE49-F238E27FC236}">
                <a16:creationId xmlns:a16="http://schemas.microsoft.com/office/drawing/2014/main" id="{06C973F6-5187-412F-AACC-6E3FF8A6A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628" y="496959"/>
            <a:ext cx="1106164" cy="585973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2" name="Rectangle 43">
            <a:extLst>
              <a:ext uri="{FF2B5EF4-FFF2-40B4-BE49-F238E27FC236}">
                <a16:creationId xmlns:a16="http://schemas.microsoft.com/office/drawing/2014/main" id="{D11AE14F-1B7E-41E6-B579-2F71D1350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856" y="496958"/>
            <a:ext cx="9961047" cy="36780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6E2506-F7FC-472A-B9E8-EC9B1F80E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15" y="708498"/>
            <a:ext cx="7574507" cy="333005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0" kern="1200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Out of Home Ads</a:t>
            </a:r>
          </a:p>
        </p:txBody>
      </p:sp>
      <p:sp>
        <p:nvSpPr>
          <p:cNvPr id="63" name="Rectangle 45">
            <a:extLst>
              <a:ext uri="{FF2B5EF4-FFF2-40B4-BE49-F238E27FC236}">
                <a16:creationId xmlns:a16="http://schemas.microsoft.com/office/drawing/2014/main" id="{752BB805-F7B7-4B80-A1C5-385D4DAF7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789" y="4284212"/>
            <a:ext cx="9961115" cy="2072481"/>
          </a:xfrm>
          <a:prstGeom prst="rect">
            <a:avLst/>
          </a:prstGeom>
          <a:solidFill>
            <a:srgbClr val="6C778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00652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06B73D-3D64-44F4-AC09-3141D8949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252025"/>
            <a:ext cx="3259016" cy="14626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0" kern="1200" cap="all">
                <a:latin typeface="+mj-lt"/>
                <a:ea typeface="+mj-ea"/>
                <a:cs typeface="+mj-cs"/>
              </a:rPr>
              <a:t>Out of Home Ad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FFF5B3-FFBF-4C96-B29F-231DE70A59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1513" y="1704759"/>
            <a:ext cx="3123783" cy="450320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05435" indent="-305435"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accent1"/>
                </a:solidFill>
              </a:rPr>
              <a:t>What: </a:t>
            </a:r>
            <a:r>
              <a:rPr lang="en-US"/>
              <a:t>Billboard</a:t>
            </a:r>
          </a:p>
          <a:p>
            <a:pPr marL="305435" indent="-305435"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accent1"/>
                </a:solidFill>
              </a:rPr>
              <a:t>Why: </a:t>
            </a:r>
            <a:r>
              <a:rPr lang="en-US"/>
              <a:t>Billboards are a great way to reach travelers, travelers seek memories, Polaroid helps people cherish those moments.</a:t>
            </a:r>
          </a:p>
          <a:p>
            <a:pPr marL="305435" indent="-305435"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accent1"/>
                </a:solidFill>
              </a:rPr>
              <a:t>Benefit:</a:t>
            </a:r>
            <a:r>
              <a:rPr lang="en-US"/>
              <a:t> Large Highways connect travelers to their destinations. Billboards are large enough to be seen and attract attention. </a:t>
            </a:r>
          </a:p>
          <a:p>
            <a:pPr marL="305435" indent="-305435"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accent1"/>
                </a:solidFill>
              </a:rPr>
              <a:t>Cost: </a:t>
            </a:r>
          </a:p>
          <a:p>
            <a:pPr marL="762635" lvl="1">
              <a:buFont typeface="Wingdings 2" panose="05020102010507070707" pitchFamily="18" charset="2"/>
              <a:buChar char=""/>
            </a:pPr>
            <a:r>
              <a:rPr lang="en-US" sz="1200"/>
              <a:t>Wisconsin (4 Weeks) $250</a:t>
            </a:r>
          </a:p>
          <a:p>
            <a:pPr marL="762635" lvl="1">
              <a:buFont typeface="Wingdings 2" panose="05020102010507070707" pitchFamily="18" charset="2"/>
              <a:buChar char=""/>
            </a:pPr>
            <a:r>
              <a:rPr lang="en-US" sz="1200"/>
              <a:t>New York (4 Weeks) $14,000</a:t>
            </a:r>
          </a:p>
          <a:p>
            <a:pPr marL="762635" lvl="1">
              <a:buFont typeface="Wingdings 2" panose="05020102010507070707" pitchFamily="18" charset="2"/>
              <a:buChar char=""/>
            </a:pPr>
            <a:r>
              <a:rPr lang="en-US" sz="1200" dirty="0">
                <a:ea typeface="+mn-lt"/>
                <a:cs typeface="+mn-lt"/>
              </a:rPr>
              <a:t>https://www.howmuchisit.org/billboard-advertising-cost/</a:t>
            </a:r>
            <a:endParaRPr lang="en-US" sz="1200" dirty="0"/>
          </a:p>
        </p:txBody>
      </p:sp>
      <p:pic>
        <p:nvPicPr>
          <p:cNvPr id="3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id="{662593D8-D15D-4D21-BE2E-942671764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24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B514D1-1B5F-D247-833D-56F6E219D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3337" y="1237324"/>
            <a:ext cx="647959" cy="64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76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501CC-8629-4589-A5FB-C6F8AFEE6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660972"/>
            <a:ext cx="3259016" cy="979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0" kern="1200" cap="all">
                <a:latin typeface="+mj-lt"/>
                <a:ea typeface="+mj-ea"/>
                <a:cs typeface="+mj-cs"/>
              </a:rPr>
              <a:t>Out of HOME AD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2941B-9C13-4D26-B6C3-7A560AA0E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1513" y="1716225"/>
            <a:ext cx="3123783" cy="449174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305435" indent="-305435">
              <a:buFont typeface="Wingdings 2" panose="05020102010507070707" pitchFamily="18" charset="2"/>
              <a:buChar char=""/>
            </a:pPr>
            <a:r>
              <a:rPr lang="en-US"/>
              <a:t>What: King/Queen  or Full Wrap Bus </a:t>
            </a:r>
            <a:r>
              <a:rPr lang="en-US" dirty="0"/>
              <a:t>Advertisment</a:t>
            </a:r>
          </a:p>
          <a:p>
            <a:pPr marL="305435" indent="-305435">
              <a:buFont typeface="Wingdings 2" panose="05020102010507070707" pitchFamily="18" charset="2"/>
              <a:buChar char=""/>
            </a:pPr>
            <a:r>
              <a:rPr lang="en-US"/>
              <a:t>Why: They can't be ignored and plenty of all target segments use city buses.</a:t>
            </a:r>
          </a:p>
          <a:p>
            <a:pPr marL="305435" indent="-305435">
              <a:buFont typeface="Wingdings 2" panose="05020102010507070707" pitchFamily="18" charset="2"/>
              <a:buChar char=""/>
            </a:pPr>
            <a:r>
              <a:rPr lang="en-US"/>
              <a:t>Benefit: </a:t>
            </a:r>
          </a:p>
          <a:p>
            <a:pPr marL="762635" lvl="1" indent="-171450">
              <a:buFont typeface="Wingdings 2" panose="05020102010507070707" pitchFamily="18" charset="2"/>
              <a:buChar char=""/>
            </a:pPr>
            <a:r>
              <a:rPr lang="en-US"/>
              <a:t>Attention-Drawing, Varied Audience, &amp; Exclusitivity in marketing space</a:t>
            </a:r>
          </a:p>
          <a:p>
            <a:pPr marL="762635" lvl="1" indent="-171450">
              <a:buFont typeface="Wingdings 2" panose="05020102010507070707" pitchFamily="18" charset="2"/>
              <a:buChar char=""/>
            </a:pPr>
            <a:r>
              <a:rPr lang="en-US">
                <a:ea typeface="+mn-lt"/>
                <a:cs typeface="+mn-lt"/>
              </a:rPr>
              <a:t>A Full Wrap Ad ranges of 50,000 to 100,000 impressions per ad per day.</a:t>
            </a:r>
          </a:p>
          <a:p>
            <a:pPr marL="305435" indent="-305435">
              <a:buFont typeface="Wingdings 2" panose="05020102010507070707" pitchFamily="18" charset="2"/>
              <a:buChar char=""/>
            </a:pPr>
            <a:r>
              <a:rPr lang="en-US"/>
              <a:t>Cost:</a:t>
            </a:r>
          </a:p>
          <a:p>
            <a:pPr marL="762635" lvl="1" indent="-171450">
              <a:lnSpc>
                <a:spcPct val="110000"/>
              </a:lnSpc>
              <a:buFont typeface="Wingdings 2" panose="05020102010507070707" pitchFamily="18" charset="2"/>
              <a:buChar char=""/>
            </a:pPr>
            <a:r>
              <a:rPr lang="en-US"/>
              <a:t> King (4 Weeks) $150-$950</a:t>
            </a:r>
          </a:p>
          <a:p>
            <a:pPr marL="762635" lvl="1" indent="-171450">
              <a:buFont typeface="Wingdings 2" panose="05020102010507070707" pitchFamily="18" charset="2"/>
              <a:buChar char=""/>
            </a:pPr>
            <a:r>
              <a:rPr lang="en-US">
                <a:ea typeface="+mn-lt"/>
                <a:cs typeface="+mn-lt"/>
              </a:rPr>
              <a:t>Queen (4 Weeks) $150-450</a:t>
            </a:r>
            <a:endParaRPr lang="en-US" dirty="0">
              <a:ea typeface="+mn-lt"/>
              <a:cs typeface="+mn-lt"/>
            </a:endParaRPr>
          </a:p>
          <a:p>
            <a:pPr marL="762635" lvl="1" indent="-171450">
              <a:buFont typeface="Wingdings 2" panose="05020102010507070707" pitchFamily="18" charset="2"/>
              <a:buChar char=""/>
            </a:pPr>
            <a:r>
              <a:rPr lang="en-US">
                <a:ea typeface="+mn-lt"/>
                <a:cs typeface="+mn-lt"/>
              </a:rPr>
              <a:t>Full Wrap (4 Weeks) $2,500-$4,500</a:t>
            </a:r>
            <a:endParaRPr lang="en-US" dirty="0">
              <a:ea typeface="+mn-lt"/>
              <a:cs typeface="+mn-lt"/>
            </a:endParaRPr>
          </a:p>
          <a:p>
            <a:pPr marL="762635" lvl="1" indent="-171450">
              <a:buFont typeface="Wingdings 2" panose="05020102010507070707" pitchFamily="18" charset="2"/>
              <a:buChar char=""/>
            </a:pPr>
            <a:r>
              <a:rPr lang="en-US">
                <a:ea typeface="+mn-lt"/>
                <a:cs typeface="+mn-lt"/>
              </a:rPr>
              <a:t>Minimum of 15 to 100 ads per month, depending on the medium, timing and market.</a:t>
            </a:r>
            <a:endParaRPr lang="en-US" dirty="0">
              <a:ea typeface="+mn-lt"/>
              <a:cs typeface="+mn-lt"/>
            </a:endParaRPr>
          </a:p>
          <a:p>
            <a:pPr marL="305435" indent="-305435">
              <a:buFont typeface="Wingdings 2" panose="05020102010507070707" pitchFamily="18" charset="2"/>
              <a:buChar char=""/>
            </a:pPr>
            <a:endParaRPr lang="en-US" dirty="0">
              <a:ea typeface="+mn-lt"/>
              <a:cs typeface="+mn-lt"/>
            </a:endParaRPr>
          </a:p>
          <a:p>
            <a:pPr marL="305435" indent="-305435">
              <a:buFont typeface="Wingdings 2" panose="05020102010507070707" pitchFamily="18" charset="2"/>
              <a:buChar char=""/>
            </a:pPr>
            <a:r>
              <a:rPr lang="en-US" dirty="0">
                <a:ea typeface="+mn-lt"/>
                <a:cs typeface="+mn-lt"/>
                <a:hlinkClick r:id="rId4"/>
              </a:rPr>
              <a:t>https://www.entrepreneur.com/article/76826</a:t>
            </a:r>
            <a:endParaRPr lang="en-US" dirty="0"/>
          </a:p>
          <a:p>
            <a:pPr marL="305435" indent="-305435">
              <a:buFont typeface="Wingdings 2" panose="05020102010507070707" pitchFamily="18" charset="2"/>
              <a:buChar char=""/>
            </a:pPr>
            <a:r>
              <a:rPr lang="en-US" dirty="0">
                <a:ea typeface="+mn-lt"/>
                <a:cs typeface="+mn-lt"/>
              </a:rPr>
              <a:t>https://www.bluelinemedia.com/bus-advertising/bus-exterior#</a:t>
            </a:r>
          </a:p>
          <a:p>
            <a:pPr>
              <a:buFont typeface="Wingdings 2" panose="05020102010507070707" pitchFamily="18" charset="2"/>
              <a:buChar char=""/>
            </a:pPr>
            <a:endParaRPr lang="en-US"/>
          </a:p>
        </p:txBody>
      </p:sp>
      <p:pic>
        <p:nvPicPr>
          <p:cNvPr id="5" name="Picture 5" descr="A picture containing road, truck, colorful, red&#10;&#10;Description generated with very high confidence">
            <a:extLst>
              <a:ext uri="{FF2B5EF4-FFF2-40B4-BE49-F238E27FC236}">
                <a16:creationId xmlns:a16="http://schemas.microsoft.com/office/drawing/2014/main" id="{BC36CB1D-143E-4005-9949-604E8EF00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24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9298EF-70E6-DD41-90A9-3B81BB325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7054" y="1012704"/>
            <a:ext cx="703521" cy="70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46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9171204-6A50-40E1-B631-84CEDFC93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C973F6-5187-412F-AACC-6E3FF8A6A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628" y="496959"/>
            <a:ext cx="1106164" cy="585973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11AE14F-1B7E-41E6-B579-2F71D1350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856" y="496958"/>
            <a:ext cx="9961047" cy="36780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F5FAB-F69C-44ED-B46C-8DA725514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15" y="708498"/>
            <a:ext cx="7574507" cy="333005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0" kern="1200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Direct Mail Promotions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52BB805-F7B7-4B80-A1C5-385D4DAF7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789" y="4284212"/>
            <a:ext cx="9961115" cy="2072481"/>
          </a:xfrm>
          <a:prstGeom prst="rect">
            <a:avLst/>
          </a:prstGeom>
          <a:solidFill>
            <a:srgbClr val="6C778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13634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910015B9-6046-41B8-83BD-71778D2F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53908232-52E2-4794-A6C1-54300FB98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D2B9299F-BED7-44C5-9CC5-E542F919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BFBC75CB-7D0F-4FA6-8CF0-B4D3F6B60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9">
            <a:extLst>
              <a:ext uri="{FF2B5EF4-FFF2-40B4-BE49-F238E27FC236}">
                <a16:creationId xmlns:a16="http://schemas.microsoft.com/office/drawing/2014/main" id="{BB2B7FE1-7C65-43D0-B408-6986D65BA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7E90FFC-D91A-4F4A-88DC-42BF266F8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1">
              <a:extLst>
                <a:ext uri="{FF2B5EF4-FFF2-40B4-BE49-F238E27FC236}">
                  <a16:creationId xmlns:a16="http://schemas.microsoft.com/office/drawing/2014/main" id="{8038FB0B-EBC4-4A9F-9698-4C81FC8CA6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5756E9-699C-4232-9D8F-E7E43FD48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0" kern="1200" cap="all">
                <a:latin typeface="+mj-lt"/>
                <a:ea typeface="+mj-ea"/>
                <a:cs typeface="+mj-cs"/>
              </a:rPr>
              <a:t>DIRECT mail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FCCC38-120F-4C15-9EC9-D03BAF9D4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3" y="2438399"/>
            <a:ext cx="3415074" cy="3564467"/>
          </a:xfr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305435" indent="-305435"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accent1"/>
                </a:solidFill>
              </a:rPr>
              <a:t>What: </a:t>
            </a:r>
            <a:r>
              <a:rPr lang="en-US"/>
              <a:t>Post Card Contest</a:t>
            </a:r>
          </a:p>
          <a:p>
            <a:pPr marL="305435" indent="-305435"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accent1"/>
                </a:solidFill>
              </a:rPr>
              <a:t>Why: </a:t>
            </a:r>
            <a:r>
              <a:rPr lang="en-US"/>
              <a:t>Reaches the demographics and geographic locations you want. </a:t>
            </a:r>
          </a:p>
          <a:p>
            <a:pPr marL="305435" indent="-305435"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accent1"/>
                </a:solidFill>
              </a:rPr>
              <a:t>Benefit: </a:t>
            </a:r>
            <a:r>
              <a:rPr lang="en-US">
                <a:ea typeface="+mn-lt"/>
                <a:cs typeface="+mn-lt"/>
              </a:rPr>
              <a:t>This size allows the postcards to be sent with the cheaper first-class postcard rate. Oversized postcards can have a higher visual impact, though they are more expensive to mail.</a:t>
            </a:r>
            <a:endParaRPr lang="en-US"/>
          </a:p>
          <a:p>
            <a:pPr marL="305435" indent="-305435"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accent1"/>
                </a:solidFill>
              </a:rPr>
              <a:t>Cost:</a:t>
            </a:r>
            <a:r>
              <a:rPr lang="en-US" dirty="0">
                <a:solidFill>
                  <a:schemeClr val="accent1"/>
                </a:solidFill>
                <a:ea typeface="+mn-lt"/>
                <a:cs typeface="+mn-lt"/>
              </a:rPr>
              <a:t> </a:t>
            </a:r>
            <a:r>
              <a:rPr lang="en-US">
                <a:ea typeface="+mn-lt"/>
                <a:cs typeface="+mn-lt"/>
              </a:rPr>
              <a:t>Most postcards fall in the range of </a:t>
            </a:r>
            <a:r>
              <a:rPr lang="en-US" b="1">
                <a:solidFill>
                  <a:schemeClr val="accent1"/>
                </a:solidFill>
                <a:ea typeface="+mn-lt"/>
                <a:cs typeface="+mn-lt"/>
              </a:rPr>
              <a:t>50 cents to $1 each</a:t>
            </a:r>
            <a:r>
              <a:rPr lang="en-US">
                <a:ea typeface="+mn-lt"/>
                <a:cs typeface="+mn-lt"/>
              </a:rPr>
              <a:t>, including postage. Many companies offer volume discounts for large orders. For example, a 4" X 6" postcard might cost $.70 if you order 1,000 but only $.50 if your order 5,000.</a:t>
            </a:r>
          </a:p>
          <a:p>
            <a:pPr marL="305435" indent="-305435">
              <a:buFont typeface="Wingdings 2" panose="05020102010507070707" pitchFamily="18" charset="2"/>
              <a:buChar char=""/>
            </a:pPr>
            <a:r>
              <a:rPr lang="en-US" dirty="0">
                <a:ea typeface="+mn-lt"/>
                <a:cs typeface="+mn-lt"/>
                <a:hlinkClick r:id="rId4"/>
              </a:rPr>
              <a:t>https://www.photocontestinsider.com/polaroid-photography-tips-tricks/</a:t>
            </a:r>
            <a:endParaRPr lang="en-US" dirty="0"/>
          </a:p>
          <a:p>
            <a:pPr marL="305435" indent="-305435">
              <a:buFont typeface="Wingdings 2" panose="05020102010507070707" pitchFamily="18" charset="2"/>
              <a:buChar char=""/>
            </a:pPr>
            <a:r>
              <a:rPr lang="en-US" dirty="0">
                <a:ea typeface="+mn-lt"/>
                <a:cs typeface="+mn-lt"/>
              </a:rPr>
              <a:t>https://www.costowl.com/b2b/direct-mail-postcards-cost.html</a:t>
            </a:r>
            <a:endParaRPr lang="en-US" dirty="0"/>
          </a:p>
          <a:p>
            <a:pPr>
              <a:buFont typeface="Wingdings 2" panose="05020102010507070707" pitchFamily="18" charset="2"/>
              <a:buChar char=""/>
            </a:pPr>
            <a:endParaRPr lang="en-US"/>
          </a:p>
        </p:txBody>
      </p:sp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FD4E1A2-4481-4ACB-9C29-A23FD8F70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165" y="3357982"/>
            <a:ext cx="4496901" cy="33726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F301D1B-F69D-4AA0-B874-52D1060C6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495719" y="186110"/>
            <a:ext cx="4309715" cy="32385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C46EFE-6BE3-F445-A2CE-9CF53097D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93678" y="1381182"/>
            <a:ext cx="682855" cy="68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61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05AEA-BE6B-44E9-BA95-783D8740A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57" y="460484"/>
            <a:ext cx="3031852" cy="702916"/>
          </a:xfrm>
        </p:spPr>
        <p:txBody>
          <a:bodyPr/>
          <a:lstStyle/>
          <a:p>
            <a:r>
              <a:rPr lang="en-US" dirty="0"/>
              <a:t>Direct mail</a:t>
            </a:r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BFAF5C5-8E6B-43BE-B77F-97F6D1000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05972" y="1121772"/>
            <a:ext cx="3969645" cy="5137187"/>
          </a:xfrm>
          <a:ln w="12700"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D5D21-E0AF-4494-938D-B89674FA2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857" y="1233828"/>
            <a:ext cx="3031852" cy="510871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05435" indent="-305435">
              <a:buFont typeface="Arial"/>
              <a:buChar char="•"/>
            </a:pPr>
            <a:r>
              <a:rPr lang="en-US" sz="1200" dirty="0">
                <a:solidFill>
                  <a:schemeClr val="accent1"/>
                </a:solidFill>
                <a:ea typeface="+mn-lt"/>
                <a:cs typeface="+mn-lt"/>
              </a:rPr>
              <a:t>What: </a:t>
            </a:r>
            <a:r>
              <a:rPr lang="en-US" sz="1200" dirty="0">
                <a:ea typeface="+mn-lt"/>
                <a:cs typeface="+mn-lt"/>
              </a:rPr>
              <a:t>Newsletter</a:t>
            </a:r>
          </a:p>
          <a:p>
            <a:pPr marL="305435" indent="-305435">
              <a:buFont typeface="Arial"/>
              <a:buChar char="•"/>
            </a:pPr>
            <a:r>
              <a:rPr lang="en-US" sz="1200" dirty="0">
                <a:solidFill>
                  <a:schemeClr val="accent1"/>
                </a:solidFill>
                <a:ea typeface="+mn-lt"/>
                <a:cs typeface="+mn-lt"/>
              </a:rPr>
              <a:t>Why: </a:t>
            </a:r>
            <a:r>
              <a:rPr lang="en-US" sz="1200" dirty="0">
                <a:ea typeface="+mn-lt"/>
                <a:cs typeface="+mn-lt"/>
              </a:rPr>
              <a:t>Newsletters are most often sent to existing customers to keep them informed about updates, news, and sales.</a:t>
            </a:r>
            <a:endParaRPr lang="en-US" sz="1200" dirty="0"/>
          </a:p>
          <a:p>
            <a:pPr marL="305435" indent="-305435">
              <a:buFont typeface="Arial"/>
              <a:buChar char="•"/>
            </a:pPr>
            <a:r>
              <a:rPr lang="en-US" sz="1200" dirty="0">
                <a:solidFill>
                  <a:schemeClr val="accent1"/>
                </a:solidFill>
                <a:ea typeface="+mn-lt"/>
                <a:cs typeface="+mn-lt"/>
              </a:rPr>
              <a:t>Benefit: </a:t>
            </a:r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</a:t>
            </a:r>
            <a:r>
              <a:rPr lang="en-US" sz="1200" dirty="0">
                <a:ea typeface="+mn-lt"/>
                <a:cs typeface="+mn-lt"/>
              </a:rPr>
              <a:t>airly inexpensive to print and mail. Reach target market of Baby Boomers because the majority are home owners</a:t>
            </a:r>
            <a:r>
              <a:rPr lang="en-US" sz="1200" dirty="0">
                <a:solidFill>
                  <a:srgbClr val="FFFFFF"/>
                </a:solidFill>
                <a:ea typeface="+mn-lt"/>
                <a:cs typeface="+mn-lt"/>
              </a:rPr>
              <a:t>. </a:t>
            </a:r>
          </a:p>
          <a:p>
            <a:pPr marL="305435" indent="-305435">
              <a:buFont typeface="Arial"/>
              <a:buChar char="•"/>
            </a:pPr>
            <a:r>
              <a:rPr lang="en-US" sz="1200" dirty="0">
                <a:solidFill>
                  <a:schemeClr val="accent1"/>
                </a:solidFill>
                <a:ea typeface="+mn-lt"/>
                <a:cs typeface="+mn-lt"/>
              </a:rPr>
              <a:t>Cost:</a:t>
            </a:r>
          </a:p>
          <a:p>
            <a:pPr lvl="1">
              <a:lnSpc>
                <a:spcPct val="110000"/>
              </a:lnSpc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  <a:ea typeface="+mn-lt"/>
                <a:cs typeface="+mn-lt"/>
              </a:rPr>
              <a:t>2 color inside – 2 color outside</a:t>
            </a:r>
            <a:endParaRPr lang="en-US" sz="900" dirty="0">
              <a:solidFill>
                <a:schemeClr val="bg1"/>
              </a:solidFill>
            </a:endParaRPr>
          </a:p>
          <a:p>
            <a:pPr lvl="1">
              <a:lnSpc>
                <a:spcPct val="110000"/>
              </a:lnSpc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  <a:ea typeface="+mn-lt"/>
                <a:cs typeface="+mn-lt"/>
              </a:rPr>
              <a:t>Vellum on both sides – finish size 8.5 x 5.5 after folding from 11 x 17</a:t>
            </a:r>
            <a:endParaRPr lang="en-US" sz="900" dirty="0">
              <a:solidFill>
                <a:schemeClr val="bg1"/>
              </a:solidFill>
            </a:endParaRPr>
          </a:p>
          <a:p>
            <a:pPr lvl="1">
              <a:lnSpc>
                <a:spcPct val="110000"/>
              </a:lnSpc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  <a:ea typeface="+mn-lt"/>
                <a:cs typeface="+mn-lt"/>
              </a:rPr>
              <a:t>Printed on standard white paper (60# book)</a:t>
            </a:r>
            <a:endParaRPr lang="en-US" sz="900" dirty="0">
              <a:solidFill>
                <a:schemeClr val="bg1"/>
              </a:solidFill>
            </a:endParaRPr>
          </a:p>
          <a:p>
            <a:pPr lvl="1">
              <a:lnSpc>
                <a:spcPct val="110000"/>
              </a:lnSpc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  <a:ea typeface="+mn-lt"/>
                <a:cs typeface="+mn-lt"/>
              </a:rPr>
              <a:t>Bulk mailed nation wide (postage may be less if you have more density)</a:t>
            </a:r>
            <a:endParaRPr lang="en-US" sz="900" dirty="0">
              <a:solidFill>
                <a:schemeClr val="bg1"/>
              </a:solidFill>
            </a:endParaRPr>
          </a:p>
          <a:p>
            <a:pPr lvl="1">
              <a:lnSpc>
                <a:spcPct val="110000"/>
              </a:lnSpc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  <a:ea typeface="+mn-lt"/>
                <a:cs typeface="+mn-lt"/>
              </a:rPr>
              <a:t>Layout and design for News Letter: $100</a:t>
            </a:r>
            <a:endParaRPr lang="en-US" sz="900" dirty="0">
              <a:solidFill>
                <a:schemeClr val="bg1"/>
              </a:solidFill>
            </a:endParaRPr>
          </a:p>
          <a:p>
            <a:pPr lvl="1">
              <a:lnSpc>
                <a:spcPct val="110000"/>
              </a:lnSpc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  <a:ea typeface="+mn-lt"/>
                <a:cs typeface="+mn-lt"/>
              </a:rPr>
              <a:t>Purchase Stock Photography: $50 each photo</a:t>
            </a:r>
            <a:endParaRPr lang="en-US" sz="900" dirty="0">
              <a:solidFill>
                <a:schemeClr val="bg1"/>
              </a:solidFill>
            </a:endParaRPr>
          </a:p>
          <a:p>
            <a:pPr lvl="1">
              <a:lnSpc>
                <a:spcPct val="110000"/>
              </a:lnSpc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  <a:ea typeface="+mn-lt"/>
                <a:cs typeface="+mn-lt"/>
              </a:rPr>
              <a:t>Copy Writer $100 – $200 Per Article</a:t>
            </a:r>
            <a:endParaRPr lang="en-US" sz="900" dirty="0">
              <a:solidFill>
                <a:schemeClr val="bg1"/>
              </a:solidFill>
            </a:endParaRPr>
          </a:p>
          <a:p>
            <a:pPr lvl="1">
              <a:lnSpc>
                <a:spcPct val="110000"/>
              </a:lnSpc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TOTAL: For 5,000 units to be mailed the total cost would be $2,475</a:t>
            </a:r>
          </a:p>
          <a:p>
            <a:pPr lvl="1">
              <a:lnSpc>
                <a:spcPct val="110000"/>
              </a:lnSpc>
              <a:buFont typeface="Arial"/>
              <a:buChar char="•"/>
            </a:pPr>
            <a:r>
              <a:rPr lang="en-US" sz="900" dirty="0">
                <a:ea typeface="+mn-lt"/>
                <a:cs typeface="+mn-lt"/>
                <a:hlinkClick r:id="rId5"/>
              </a:rPr>
              <a:t>http://www.mailingjet.com/direct-mail-costs/newsletter-cost</a:t>
            </a:r>
            <a:endParaRPr lang="en-US" sz="900" dirty="0">
              <a:solidFill>
                <a:schemeClr val="bg1"/>
              </a:solidFill>
            </a:endParaRPr>
          </a:p>
          <a:p>
            <a:pPr lvl="1">
              <a:lnSpc>
                <a:spcPct val="110000"/>
              </a:lnSpc>
              <a:buFont typeface="Arial"/>
              <a:buChar char="•"/>
            </a:pPr>
            <a:r>
              <a:rPr lang="en-US" sz="900" dirty="0">
                <a:ea typeface="+mn-lt"/>
                <a:cs typeface="+mn-lt"/>
              </a:rPr>
              <a:t>https://www.saltlakemailing.com/mailing/types-direct-mail/</a:t>
            </a:r>
            <a:endParaRPr lang="en-US" sz="900" dirty="0">
              <a:solidFill>
                <a:srgbClr val="404040"/>
              </a:solidFill>
            </a:endParaRPr>
          </a:p>
          <a:p>
            <a:pPr lvl="1">
              <a:lnSpc>
                <a:spcPct val="110000"/>
              </a:lnSpc>
              <a:buFont typeface="Arial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marL="762635" lvl="1" indent="-171450">
              <a:buFont typeface="Arial"/>
              <a:buChar char="•"/>
            </a:pPr>
            <a:endParaRPr lang="en-US" dirty="0">
              <a:solidFill>
                <a:srgbClr val="48B850"/>
              </a:solidFill>
            </a:endParaRPr>
          </a:p>
          <a:p>
            <a:endParaRPr lang="en-US" dirty="0"/>
          </a:p>
        </p:txBody>
      </p:sp>
      <p:pic>
        <p:nvPicPr>
          <p:cNvPr id="7" name="Picture 7" descr="A picture containing bird&#10;&#10;Description generated with very high confidence">
            <a:extLst>
              <a:ext uri="{FF2B5EF4-FFF2-40B4-BE49-F238E27FC236}">
                <a16:creationId xmlns:a16="http://schemas.microsoft.com/office/drawing/2014/main" id="{A3A821CF-C168-4FA0-8E40-25A0F3E15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8800" y="1124217"/>
            <a:ext cx="3969656" cy="51320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988459-2CE5-D045-AA33-5AFE22DE6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19249" y="672341"/>
            <a:ext cx="609668" cy="60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1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9171204-6A50-40E1-B631-84CEDFC93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C973F6-5187-412F-AACC-6E3FF8A6A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628" y="496959"/>
            <a:ext cx="1106164" cy="585973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11AE14F-1B7E-41E6-B579-2F71D1350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856" y="496958"/>
            <a:ext cx="9961047" cy="36780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75F33D-0521-40AA-B3CB-6717F8A02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15" y="708498"/>
            <a:ext cx="7574507" cy="333005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0" kern="1200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Promotional Products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52BB805-F7B7-4B80-A1C5-385D4DAF7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789" y="4284212"/>
            <a:ext cx="9961115" cy="2072481"/>
          </a:xfrm>
          <a:prstGeom prst="rect">
            <a:avLst/>
          </a:prstGeom>
          <a:solidFill>
            <a:srgbClr val="6C778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70910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E045A-B3DE-40E2-8E90-DC49C4051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Promotional Products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1D2B4-780D-43A9-A160-75EDB0D67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337004" cy="3285850"/>
          </a:xfrm>
        </p:spPr>
        <p:txBody>
          <a:bodyPr>
            <a:noAutofit/>
          </a:bodyPr>
          <a:lstStyle/>
          <a:p>
            <a:pPr marL="171450" indent="-1714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What: Tote ​Cotton Sheeting​</a:t>
            </a:r>
            <a:br>
              <a:rPr lang="en-US" sz="1400" dirty="0"/>
            </a:br>
            <a:r>
              <a:rPr lang="en-US" sz="1400" dirty="0"/>
              <a:t>15-1/2" x 15" - Full Color​</a:t>
            </a:r>
          </a:p>
          <a:p>
            <a:pPr marL="171450" indent="-1714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​Why: Everybody needs totes​</a:t>
            </a:r>
          </a:p>
          <a:p>
            <a:pPr marL="171450" indent="-1714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Benefit: Reminds  buyers about brand​</a:t>
            </a:r>
          </a:p>
          <a:p>
            <a:pPr marL="171450" indent="-1714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Cost:​Bulk 250 Quantity - $2.39 ea. </a:t>
            </a:r>
          </a:p>
          <a:p>
            <a:pPr marL="171450" indent="-1714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(Total $579.50)​ Set-up included </a:t>
            </a:r>
          </a:p>
          <a:p>
            <a:pPr>
              <a:spcBef>
                <a:spcPts val="0"/>
              </a:spcBef>
            </a:pPr>
            <a:endParaRPr lang="en-US" sz="1200" dirty="0"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r>
              <a:rPr lang="en-US" sz="1200" dirty="0">
                <a:ea typeface="+mn-lt"/>
                <a:cs typeface="+mn-lt"/>
              </a:rPr>
              <a:t>https://www.4imprint.com/product/120982-64G/Clipster-USB-Drive-64GB</a:t>
            </a:r>
            <a:endParaRPr lang="en-US" sz="1200" dirty="0"/>
          </a:p>
          <a:p>
            <a:pPr marL="91440">
              <a:spcBef>
                <a:spcPts val="0"/>
              </a:spcBef>
            </a:pPr>
            <a:endParaRPr lang="en-US" sz="1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796D031-B347-F24C-94F3-9F221D441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61" y="933450"/>
            <a:ext cx="3899958" cy="5286610"/>
          </a:xfr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5F5AD1-0122-6841-81C9-3292452EE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9505" y="1989661"/>
            <a:ext cx="666208" cy="66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videndVTI">
  <a:themeElements>
    <a:clrScheme name="AnalogousFromDarkSeedRightStep">
      <a:dk1>
        <a:srgbClr val="000000"/>
      </a:dk1>
      <a:lt1>
        <a:srgbClr val="FFFFFF"/>
      </a:lt1>
      <a:dk2>
        <a:srgbClr val="213A3B"/>
      </a:dk2>
      <a:lt2>
        <a:srgbClr val="E8E2E8"/>
      </a:lt2>
      <a:accent1>
        <a:srgbClr val="48B850"/>
      </a:accent1>
      <a:accent2>
        <a:srgbClr val="3BB175"/>
      </a:accent2>
      <a:accent3>
        <a:srgbClr val="45B0A6"/>
      </a:accent3>
      <a:accent4>
        <a:srgbClr val="3B8BB1"/>
      </a:accent4>
      <a:accent5>
        <a:srgbClr val="4D6BC3"/>
      </a:accent5>
      <a:accent6>
        <a:srgbClr val="6B5BBE"/>
      </a:accent6>
      <a:hlink>
        <a:srgbClr val="A67737"/>
      </a:hlink>
      <a:folHlink>
        <a:srgbClr val="7F7F7F"/>
      </a:folHlink>
    </a:clrScheme>
    <a:fontScheme name="Dividend">
      <a:majorFont>
        <a:latin typeface="Avenir Next LT Pro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</TotalTime>
  <Words>953</Words>
  <Application>Microsoft Office PowerPoint</Application>
  <PresentationFormat>Widescreen</PresentationFormat>
  <Paragraphs>74</Paragraphs>
  <Slides>11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Avenir Next LT Pro</vt:lpstr>
      <vt:lpstr>Wingdings 2</vt:lpstr>
      <vt:lpstr>DividendVTI</vt:lpstr>
      <vt:lpstr>Polaroid Out-Of-Home, Direct Mail, Promotional Products</vt:lpstr>
      <vt:lpstr>Out of Home Ads</vt:lpstr>
      <vt:lpstr>Out of Home Ad</vt:lpstr>
      <vt:lpstr>Out of HOME AD</vt:lpstr>
      <vt:lpstr>Direct Mail Promotions</vt:lpstr>
      <vt:lpstr>DIRECT mail</vt:lpstr>
      <vt:lpstr>Direct mail</vt:lpstr>
      <vt:lpstr>Promotional Products</vt:lpstr>
      <vt:lpstr>Promotional Products</vt:lpstr>
      <vt:lpstr>Promotional products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Carlene MacGregor</cp:lastModifiedBy>
  <cp:revision>406</cp:revision>
  <dcterms:created xsi:type="dcterms:W3CDTF">2020-04-14T16:00:11Z</dcterms:created>
  <dcterms:modified xsi:type="dcterms:W3CDTF">2021-05-06T18:43:35Z</dcterms:modified>
</cp:coreProperties>
</file>